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9" r:id="rId3"/>
    <p:sldId id="258" r:id="rId4"/>
    <p:sldId id="263" r:id="rId5"/>
    <p:sldId id="300" r:id="rId6"/>
    <p:sldId id="309" r:id="rId7"/>
    <p:sldId id="301" r:id="rId8"/>
    <p:sldId id="308" r:id="rId9"/>
    <p:sldId id="260" r:id="rId10"/>
    <p:sldId id="261" r:id="rId11"/>
    <p:sldId id="321" r:id="rId12"/>
    <p:sldId id="262" r:id="rId13"/>
    <p:sldId id="264" r:id="rId14"/>
    <p:sldId id="265" r:id="rId15"/>
    <p:sldId id="266" r:id="rId16"/>
    <p:sldId id="267" r:id="rId17"/>
    <p:sldId id="269" r:id="rId18"/>
    <p:sldId id="319" r:id="rId19"/>
    <p:sldId id="270" r:id="rId20"/>
    <p:sldId id="271" r:id="rId21"/>
    <p:sldId id="274" r:id="rId22"/>
    <p:sldId id="272" r:id="rId23"/>
    <p:sldId id="320" r:id="rId24"/>
    <p:sldId id="273" r:id="rId25"/>
    <p:sldId id="275" r:id="rId26"/>
    <p:sldId id="276" r:id="rId27"/>
    <p:sldId id="281" r:id="rId28"/>
    <p:sldId id="287" r:id="rId29"/>
    <p:sldId id="311" r:id="rId30"/>
    <p:sldId id="318" r:id="rId31"/>
    <p:sldId id="280" r:id="rId32"/>
    <p:sldId id="279" r:id="rId33"/>
    <p:sldId id="283" r:id="rId34"/>
    <p:sldId id="284" r:id="rId35"/>
    <p:sldId id="286" r:id="rId36"/>
    <p:sldId id="312" r:id="rId37"/>
    <p:sldId id="313" r:id="rId38"/>
    <p:sldId id="314" r:id="rId39"/>
    <p:sldId id="315" r:id="rId40"/>
    <p:sldId id="316" r:id="rId41"/>
    <p:sldId id="278" r:id="rId42"/>
    <p:sldId id="282" r:id="rId43"/>
    <p:sldId id="288" r:id="rId44"/>
    <p:sldId id="277" r:id="rId45"/>
    <p:sldId id="289" r:id="rId46"/>
    <p:sldId id="294" r:id="rId47"/>
    <p:sldId id="293" r:id="rId48"/>
    <p:sldId id="295" r:id="rId49"/>
    <p:sldId id="292" r:id="rId50"/>
    <p:sldId id="291" r:id="rId51"/>
    <p:sldId id="296" r:id="rId52"/>
    <p:sldId id="290" r:id="rId53"/>
    <p:sldId id="299" r:id="rId54"/>
    <p:sldId id="317" r:id="rId55"/>
    <p:sldId id="302" r:id="rId56"/>
    <p:sldId id="310" r:id="rId57"/>
    <p:sldId id="303" r:id="rId58"/>
    <p:sldId id="304" r:id="rId59"/>
    <p:sldId id="322" r:id="rId60"/>
    <p:sldId id="324" r:id="rId61"/>
    <p:sldId id="297" r:id="rId62"/>
    <p:sldId id="306" r:id="rId63"/>
    <p:sldId id="307" r:id="rId64"/>
    <p:sldId id="268" r:id="rId6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41" autoAdjust="0"/>
  </p:normalViewPr>
  <p:slideViewPr>
    <p:cSldViewPr>
      <p:cViewPr varScale="1">
        <p:scale>
          <a:sx n="51" d="100"/>
          <a:sy n="51" d="100"/>
        </p:scale>
        <p:origin x="138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0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B5B50-A2ED-4BB0-9C44-03DFC93C4A64}" type="datetimeFigureOut">
              <a:rPr lang="pl-PL" smtClean="0"/>
              <a:pPr/>
              <a:t>22.08.2023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150F0-ED58-4F32-B6BB-4808E23B8BC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EBFF-C644-4EF0-9B34-A7C03CD2F43D}" type="datetimeFigureOut">
              <a:rPr lang="pl-PL" smtClean="0"/>
              <a:pPr/>
              <a:t>22.08.2023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2F2-D730-49C3-BEB0-F3BFF4AAFF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EBFF-C644-4EF0-9B34-A7C03CD2F43D}" type="datetimeFigureOut">
              <a:rPr lang="pl-PL" smtClean="0"/>
              <a:pPr/>
              <a:t>22.08.2023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2F2-D730-49C3-BEB0-F3BFF4AAFF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EBFF-C644-4EF0-9B34-A7C03CD2F43D}" type="datetimeFigureOut">
              <a:rPr lang="pl-PL" smtClean="0"/>
              <a:pPr/>
              <a:t>22.08.2023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2F2-D730-49C3-BEB0-F3BFF4AAFF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EBFF-C644-4EF0-9B34-A7C03CD2F43D}" type="datetimeFigureOut">
              <a:rPr lang="pl-PL" smtClean="0"/>
              <a:pPr/>
              <a:t>22.08.2023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2F2-D730-49C3-BEB0-F3BFF4AAFF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EBFF-C644-4EF0-9B34-A7C03CD2F43D}" type="datetimeFigureOut">
              <a:rPr lang="pl-PL" smtClean="0"/>
              <a:pPr/>
              <a:t>22.08.2023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2F2-D730-49C3-BEB0-F3BFF4AAFF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EBFF-C644-4EF0-9B34-A7C03CD2F43D}" type="datetimeFigureOut">
              <a:rPr lang="pl-PL" smtClean="0"/>
              <a:pPr/>
              <a:t>22.08.2023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2F2-D730-49C3-BEB0-F3BFF4AAFF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EBFF-C644-4EF0-9B34-A7C03CD2F43D}" type="datetimeFigureOut">
              <a:rPr lang="pl-PL" smtClean="0"/>
              <a:pPr/>
              <a:t>22.08.2023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2F2-D730-49C3-BEB0-F3BFF4AAFF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EBFF-C644-4EF0-9B34-A7C03CD2F43D}" type="datetimeFigureOut">
              <a:rPr lang="pl-PL" smtClean="0"/>
              <a:pPr/>
              <a:t>22.08.2023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2F2-D730-49C3-BEB0-F3BFF4AAFF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EBFF-C644-4EF0-9B34-A7C03CD2F43D}" type="datetimeFigureOut">
              <a:rPr lang="pl-PL" smtClean="0"/>
              <a:pPr/>
              <a:t>22.08.2023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2F2-D730-49C3-BEB0-F3BFF4AAFF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EBFF-C644-4EF0-9B34-A7C03CD2F43D}" type="datetimeFigureOut">
              <a:rPr lang="pl-PL" smtClean="0"/>
              <a:pPr/>
              <a:t>22.08.2023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2F2-D730-49C3-BEB0-F3BFF4AAFF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EBFF-C644-4EF0-9B34-A7C03CD2F43D}" type="datetimeFigureOut">
              <a:rPr lang="pl-PL" smtClean="0"/>
              <a:pPr/>
              <a:t>22.08.2023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12F2-D730-49C3-BEB0-F3BFF4AAFFC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8EBFF-C644-4EF0-9B34-A7C03CD2F43D}" type="datetimeFigureOut">
              <a:rPr lang="pl-PL" smtClean="0"/>
              <a:pPr/>
              <a:t>22.08.2023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012F2-D730-49C3-BEB0-F3BFF4AAFFC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internationaler-bund.de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0"/>
            <a:ext cx="7920880" cy="2204864"/>
          </a:xfrm>
        </p:spPr>
        <p:txBody>
          <a:bodyPr>
            <a:normAutofit fontScale="90000"/>
          </a:bodyPr>
          <a:lstStyle/>
          <a:p>
            <a:pPr algn="just"/>
            <a:r>
              <a:rPr lang="pl-PL" b="1" i="1" dirty="0"/>
              <a:t>Projekt: </a:t>
            </a:r>
            <a:br>
              <a:rPr lang="pl-PL" b="1" i="1" dirty="0"/>
            </a:br>
            <a:r>
              <a:rPr lang="pl-PL" b="1" dirty="0">
                <a:solidFill>
                  <a:srgbClr val="0070C0"/>
                </a:solidFill>
              </a:rPr>
              <a:t>PRACA-PARTNERSTWO-PRZYSZŁOŚĆ </a:t>
            </a:r>
            <a:r>
              <a:rPr lang="pl-PL" b="1" i="1" dirty="0"/>
              <a:t>      JOB SHADOWING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428599" y="1556792"/>
            <a:ext cx="6400800" cy="5301208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   </a:t>
            </a:r>
          </a:p>
          <a:p>
            <a:r>
              <a:rPr lang="pl-PL" b="1" dirty="0">
                <a:solidFill>
                  <a:schemeClr val="tx1"/>
                </a:solidFill>
              </a:rPr>
              <a:t>20 marzec 2023</a:t>
            </a:r>
          </a:p>
          <a:p>
            <a:r>
              <a:rPr lang="pl-PL" b="1" dirty="0">
                <a:solidFill>
                  <a:schemeClr val="tx1"/>
                </a:solidFill>
              </a:rPr>
              <a:t>02 kwiecień 2023</a:t>
            </a:r>
          </a:p>
          <a:p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Anna Górka </a:t>
            </a:r>
          </a:p>
          <a:p>
            <a:r>
              <a:rPr lang="pl-PL" b="1" dirty="0">
                <a:solidFill>
                  <a:schemeClr val="tx1"/>
                </a:solidFill>
              </a:rPr>
              <a:t>Małgorzata Kosińska </a:t>
            </a:r>
          </a:p>
          <a:p>
            <a:endParaRPr lang="pl-PL" b="1" dirty="0">
              <a:solidFill>
                <a:schemeClr val="tx1"/>
              </a:solidFill>
            </a:endParaRPr>
          </a:p>
          <a:p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772816"/>
            <a:ext cx="2520280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91FC3E2-03FD-45DD-8BB6-4158EEC93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09" y="5877272"/>
            <a:ext cx="4086202" cy="728336"/>
          </a:xfrm>
          <a:prstGeom prst="rect">
            <a:avLst/>
          </a:prstGeom>
        </p:spPr>
      </p:pic>
    </p:spTree>
  </p:cSld>
  <p:clrMapOvr>
    <a:masterClrMapping/>
  </p:clrMapOvr>
  <p:transition advTm="384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r>
              <a:rPr lang="pl-PL" b="1" dirty="0"/>
              <a:t> </a:t>
            </a:r>
            <a:endParaRPr lang="pl-PL" dirty="0"/>
          </a:p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100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920057"/>
            <a:ext cx="2953457" cy="393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969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76575" y="1376774"/>
            <a:ext cx="568863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81715" y="1268762"/>
            <a:ext cx="5688637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328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Targi Edukacyjne Słubice 2023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Nasze stanowisko IB cieszyło się ogromnym zainteresowaniem. </a:t>
            </a:r>
          </a:p>
          <a:p>
            <a:r>
              <a:rPr lang="pl-PL" dirty="0"/>
              <a:t>Energia, zaangażowanie i poczucie humoru naszych, przyciągały tłumy.</a:t>
            </a:r>
          </a:p>
          <a:p>
            <a:r>
              <a:rPr lang="pl-PL" dirty="0"/>
              <a:t>Na targach było dużo wystawców Szkół Średnich, Branżowych, Studentów Collegium </a:t>
            </a:r>
            <a:r>
              <a:rPr lang="pl-PL" dirty="0" err="1"/>
              <a:t>Polonicum</a:t>
            </a:r>
            <a:r>
              <a:rPr lang="pl-PL" dirty="0"/>
              <a:t> oraz Europejskiego Uniwersytetu </a:t>
            </a:r>
            <a:r>
              <a:rPr lang="pl-PL" dirty="0" err="1"/>
              <a:t>Viadrina</a:t>
            </a:r>
            <a:r>
              <a:rPr lang="pl-PL" dirty="0"/>
              <a:t>. </a:t>
            </a:r>
          </a:p>
          <a:p>
            <a:r>
              <a:rPr lang="pl-PL" dirty="0"/>
              <a:t>Wśród odwiedzających i wystawców spotkały również kogoś znajomego nam wszystkim... </a:t>
            </a:r>
          </a:p>
          <a:p>
            <a:endParaRPr lang="pl-PL" dirty="0"/>
          </a:p>
        </p:txBody>
      </p:sp>
    </p:spTree>
  </p:cSld>
  <p:clrMapOvr>
    <a:masterClrMapping/>
  </p:clrMapOvr>
  <p:transition advTm="511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6851104" cy="652934"/>
          </a:xfrm>
        </p:spPr>
        <p:txBody>
          <a:bodyPr>
            <a:normAutofit fontScale="90000"/>
          </a:bodyPr>
          <a:lstStyle/>
          <a:p>
            <a:r>
              <a:rPr lang="pl-PL" dirty="0"/>
              <a:t>Rozpoznajecie ...?</a:t>
            </a:r>
          </a:p>
        </p:txBody>
      </p:sp>
      <p:pic>
        <p:nvPicPr>
          <p:cNvPr id="6146" name="Picture 2" descr="C:\Users\annag\Desktop\330169253_3311727232412816_7743801978232689715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08720"/>
            <a:ext cx="4608512" cy="56373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</p:spTree>
  </p:cSld>
  <p:clrMapOvr>
    <a:masterClrMapping/>
  </p:clrMapOvr>
  <p:transition advTm="2984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8229600" cy="1143000"/>
          </a:xfrm>
        </p:spPr>
        <p:txBody>
          <a:bodyPr/>
          <a:lstStyle/>
          <a:p>
            <a:r>
              <a:rPr lang="pl-PL" dirty="0"/>
              <a:t>         22.03.2023 Słubice</a:t>
            </a:r>
          </a:p>
        </p:txBody>
      </p:sp>
      <p:pic>
        <p:nvPicPr>
          <p:cNvPr id="4" name="Picture 3" descr="C:\Users\annag\Desktop\337159473_2587648708055356_1746328743567570123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94472" cy="4525963"/>
          </a:xfrm>
          <a:prstGeom prst="rect">
            <a:avLst/>
          </a:prstGeom>
          <a:noFill/>
        </p:spPr>
      </p:pic>
      <p:pic>
        <p:nvPicPr>
          <p:cNvPr id="7170" name="Picture 2" descr="C:\Users\annag\Desktop\337088290_1883156612020156_122818437928524463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336" y="2451522"/>
            <a:ext cx="5867664" cy="4406478"/>
          </a:xfrm>
          <a:prstGeom prst="rect">
            <a:avLst/>
          </a:prstGeom>
          <a:noFill/>
        </p:spPr>
      </p:pic>
    </p:spTree>
  </p:cSld>
  <p:clrMapOvr>
    <a:masterClrMapping/>
  </p:clrMapOvr>
  <p:transition advTm="3328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nnag\Desktop\336803516_604949348170618_49474614270664866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096000"/>
          </a:xfrm>
          <a:prstGeom prst="rect">
            <a:avLst/>
          </a:prstGeom>
          <a:noFill/>
        </p:spPr>
      </p:pic>
      <p:pic>
        <p:nvPicPr>
          <p:cNvPr id="8196" name="Picture 4" descr="C:\Users\annag\Desktop\337536366_782104756590470_326793979138673403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2000"/>
            <a:ext cx="4572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23.03.2023 – obserwacja zajęć:</a:t>
            </a:r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r>
              <a:rPr lang="pl-PL" dirty="0">
                <a:latin typeface="Times New Roman" pitchFamily="18" charset="0"/>
                <a:cs typeface="Times New Roman" pitchFamily="18" charset="0"/>
              </a:rPr>
              <a:t>zawód kucharz </a:t>
            </a:r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r>
              <a:rPr lang="pl-PL" dirty="0">
                <a:latin typeface="Times New Roman" pitchFamily="18" charset="0"/>
                <a:cs typeface="Times New Roman" pitchFamily="18" charset="0"/>
              </a:rPr>
              <a:t>pomocnik kucharza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>
            <a:normAutofit fontScale="85000" lnSpcReduction="20000"/>
          </a:bodyPr>
          <a:lstStyle/>
          <a:p>
            <a:endParaRPr lang="pl-PL" dirty="0"/>
          </a:p>
          <a:p>
            <a:pPr algn="just"/>
            <a:r>
              <a:rPr lang="pl-PL" dirty="0">
                <a:latin typeface="Times New Roman" pitchFamily="18" charset="0"/>
                <a:cs typeface="Times New Roman" pitchFamily="18" charset="0"/>
              </a:rPr>
              <a:t>Młodzież  w wieku 15-24 lata z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różmymi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dysfunkcjami kierowana jest tu na przyuczenie do zawodu przez niemiecki Urząd Pracy. Nauczyciel praktycznej nauki zawodu Szef kuchni opowiedział nam jak przebiega kształcenie w zawodzie na terenie Niemiec.</a:t>
            </a:r>
          </a:p>
          <a:p>
            <a:pPr algn="just"/>
            <a:r>
              <a:rPr lang="pl-PL" dirty="0">
                <a:latin typeface="Times New Roman" pitchFamily="18" charset="0"/>
                <a:cs typeface="Times New Roman" pitchFamily="18" charset="0"/>
              </a:rPr>
              <a:t>Ciekawostka jest taka, że osoby przyuczane do zawodu przygotowują posiłki śniadania i obiady od godziny 6.00 do 14.30 dla mieszkańców Frankfurtu, które </a:t>
            </a:r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r>
              <a:rPr lang="pl-PL" dirty="0">
                <a:latin typeface="Times New Roman" pitchFamily="18" charset="0"/>
                <a:cs typeface="Times New Roman" pitchFamily="18" charset="0"/>
              </a:rPr>
              <a:t>są odpłatne.</a:t>
            </a:r>
          </a:p>
          <a:p>
            <a:endParaRPr lang="pl-PL" dirty="0"/>
          </a:p>
        </p:txBody>
      </p:sp>
    </p:spTree>
  </p:cSld>
  <p:clrMapOvr>
    <a:masterClrMapping/>
  </p:clrMapOvr>
  <p:transition advTm="5546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Szef kuchni – nauczyciel praktycznej nauki zawodu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938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33351" y="962993"/>
            <a:ext cx="6194821" cy="46461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156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Wspólne gotowanie obiadu – zawsze z panią Gosią mieszamy w garach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288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188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9491"/>
            <a:ext cx="8229600" cy="1719064"/>
          </a:xfrm>
        </p:spPr>
        <p:txBody>
          <a:bodyPr>
            <a:noAutofit/>
          </a:bodyPr>
          <a:lstStyle/>
          <a:p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Dokumenty podpisane i wyruszamy przetrzeć szlaki naszym uczniom, </a:t>
            </a:r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wyjeżdżamy do Frankfurtu n/O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221088"/>
            <a:ext cx="5819799" cy="249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8" y="2636912"/>
            <a:ext cx="5289483" cy="238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969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484784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6632"/>
            <a:ext cx="48768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282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24744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75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Ogrodnik -  kolejny etap w </a:t>
            </a:r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r>
              <a:rPr lang="pl-PL" dirty="0">
                <a:latin typeface="Times New Roman" pitchFamily="18" charset="0"/>
                <a:cs typeface="Times New Roman" pitchFamily="18" charset="0"/>
              </a:rPr>
              <a:t>Job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shadwing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pl-PL" dirty="0">
                <a:latin typeface="Times New Roman" pitchFamily="18" charset="0"/>
                <a:cs typeface="Times New Roman" pitchFamily="18" charset="0"/>
              </a:rPr>
              <a:t>Kolejny dzień na dotyczył przyuczenia w zawodzie ogrodnik. </a:t>
            </a:r>
          </a:p>
          <a:p>
            <a:pPr algn="just"/>
            <a:r>
              <a:rPr lang="pl-PL" dirty="0">
                <a:latin typeface="Times New Roman" pitchFamily="18" charset="0"/>
                <a:cs typeface="Times New Roman" pitchFamily="18" charset="0"/>
              </a:rPr>
              <a:t>Do głównych obowiązków beneficjentów należą: sadzenie, uprawa, pielęgnacja, zbiory oraz czynności </a:t>
            </a:r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r>
              <a:rPr lang="pl-PL" dirty="0">
                <a:latin typeface="Times New Roman" pitchFamily="18" charset="0"/>
                <a:cs typeface="Times New Roman" pitchFamily="18" charset="0"/>
              </a:rPr>
              <a:t>w szklarni, takie jak: przygotowanie sadzonek i rozsad warzyw ( kapusta, pietruszka, marchew, sałata) oraz roślin ozdobnych( astry, floksy, lobelie, bratki). </a:t>
            </a:r>
          </a:p>
          <a:p>
            <a:pPr algn="just"/>
            <a:r>
              <a:rPr lang="pl-PL" dirty="0">
                <a:latin typeface="Times New Roman" pitchFamily="18" charset="0"/>
                <a:cs typeface="Times New Roman" pitchFamily="18" charset="0"/>
              </a:rPr>
              <a:t>Praca ma zmienny charakter i może być wykonywana </a:t>
            </a:r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r>
              <a:rPr lang="pl-PL" dirty="0">
                <a:latin typeface="Times New Roman" pitchFamily="18" charset="0"/>
                <a:cs typeface="Times New Roman" pitchFamily="18" charset="0"/>
              </a:rPr>
              <a:t>w szklarni lub na zewnątrz w ogrodzie. </a:t>
            </a:r>
          </a:p>
          <a:p>
            <a:pPr algn="just"/>
            <a:r>
              <a:rPr lang="pl-PL" dirty="0">
                <a:latin typeface="Times New Roman" pitchFamily="18" charset="0"/>
                <a:cs typeface="Times New Roman" pitchFamily="18" charset="0"/>
              </a:rPr>
              <a:t>W okresie zimowym uczniowie mają zajęcia teoretyczne przygotowujące do egzaminu zawodowego.</a:t>
            </a:r>
          </a:p>
          <a:p>
            <a:endParaRPr lang="pl-PL" dirty="0"/>
          </a:p>
        </p:txBody>
      </p:sp>
    </p:spTree>
  </p:cSld>
  <p:clrMapOvr>
    <a:masterClrMapping/>
  </p:clrMapOvr>
  <p:transition advTm="5343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59777" y="1275028"/>
            <a:ext cx="5810778" cy="4358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047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nnag\Desktop\337514638_198534329548194_834558475995784313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96000" cy="4572000"/>
          </a:xfrm>
          <a:prstGeom prst="rect">
            <a:avLst/>
          </a:prstGeom>
          <a:noFill/>
        </p:spPr>
      </p:pic>
      <p:pic>
        <p:nvPicPr>
          <p:cNvPr id="13315" name="Picture 3" descr="C:\Users\annag\Desktop\337548399_660527632504392_869354338666324037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8114" y="2130152"/>
            <a:ext cx="3545886" cy="4727848"/>
          </a:xfrm>
          <a:prstGeom prst="rect">
            <a:avLst/>
          </a:prstGeom>
          <a:noFill/>
        </p:spPr>
      </p:pic>
    </p:spTree>
  </p:cSld>
  <p:clrMapOvr>
    <a:masterClrMapping/>
  </p:clrMapOvr>
  <p:transition advTm="3438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nnag\Desktop\337665724_764218788642023_899406776203487983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96000" cy="4572000"/>
          </a:xfrm>
          <a:prstGeom prst="rect">
            <a:avLst/>
          </a:prstGeom>
          <a:noFill/>
        </p:spPr>
      </p:pic>
      <p:pic>
        <p:nvPicPr>
          <p:cNvPr id="14339" name="Picture 3" descr="C:\Users\annag\Desktop\337671954_756561325844030_7861760538298603053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9528" y="2332037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Tm="2968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nnag\Desktop\338330654_252733533845639_8382083360756237470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6034617" cy="4525963"/>
          </a:xfrm>
          <a:prstGeom prst="rect">
            <a:avLst/>
          </a:prstGeom>
          <a:noFill/>
        </p:spPr>
      </p:pic>
      <p:pic>
        <p:nvPicPr>
          <p:cNvPr id="15363" name="Picture 3" descr="C:\Users\annag\Desktop\337548397_1428800187875427_482500536869838100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0"/>
            <a:ext cx="2915816" cy="3887755"/>
          </a:xfrm>
          <a:prstGeom prst="rect">
            <a:avLst/>
          </a:prstGeom>
          <a:noFill/>
        </p:spPr>
      </p:pic>
    </p:spTree>
  </p:cSld>
  <p:clrMapOvr>
    <a:masterClrMapping/>
  </p:clrMapOvr>
  <p:transition advTm="328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 descr="C:\Users\annag\Desktop\337882969_464571062482119_106461267879339084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2000"/>
            <a:ext cx="4572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3172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nnag\Desktop\337664066_5948298585247939_355198410173945635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0"/>
            <a:ext cx="3923928" cy="5231904"/>
          </a:xfrm>
          <a:prstGeom prst="rect">
            <a:avLst/>
          </a:prstGeom>
          <a:noFill/>
        </p:spPr>
      </p:pic>
      <p:pic>
        <p:nvPicPr>
          <p:cNvPr id="23555" name="Picture 3" descr="C:\Users\annag\Desktop\337539617_252648360450823_594627744761589643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4572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3094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084684" y="1201316"/>
            <a:ext cx="674136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98065" y="1802735"/>
            <a:ext cx="4271797" cy="320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718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JOB SHADOWING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pl-PL" b="1" dirty="0">
                <a:latin typeface="Times New Roman" pitchFamily="18" charset="0"/>
                <a:cs typeface="Times New Roman" pitchFamily="18" charset="0"/>
              </a:rPr>
              <a:t>    Job </a:t>
            </a:r>
            <a:r>
              <a:rPr lang="pl-PL" b="1" dirty="0" err="1">
                <a:latin typeface="Times New Roman" pitchFamily="18" charset="0"/>
                <a:cs typeface="Times New Roman" pitchFamily="18" charset="0"/>
              </a:rPr>
              <a:t>shadowing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 jest w Polsce stosunkowo nowe, jednak już teraz warto wiedzieć, czym jest i na czym polega nowy trend. Otóż angielski termin można tłumaczyć na język polski jako „staż towarzyszący”. Niezależnie od stosowanej terminologii,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job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shadowing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polega na uczeniu się poprzez obserwację pracy innych. Stąd też pochodzi nazwa – pracownik, student lub stażysta przez cały okres szkolenia towarzyszy – niczym cień – osobie wykonującej swoją codzienną pracę.</a:t>
            </a:r>
          </a:p>
        </p:txBody>
      </p:sp>
    </p:spTree>
  </p:cSld>
  <p:clrMapOvr>
    <a:masterClrMapping/>
  </p:clrMapOvr>
  <p:transition advTm="5000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53371" y="1114982"/>
            <a:ext cx="6258602" cy="4693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094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Gospodarstwo domowe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pl-PL" dirty="0" err="1">
                <a:latin typeface="Times New Roman" pitchFamily="18" charset="0"/>
                <a:cs typeface="Times New Roman" pitchFamily="18" charset="0"/>
              </a:rPr>
              <a:t>Haushalt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w języku niemieckim oznacza gospodarstwo domowe.</a:t>
            </a:r>
          </a:p>
          <a:p>
            <a:pPr algn="just"/>
            <a:r>
              <a:rPr lang="pl-PL" dirty="0">
                <a:latin typeface="Times New Roman" pitchFamily="18" charset="0"/>
                <a:cs typeface="Times New Roman" pitchFamily="18" charset="0"/>
              </a:rPr>
              <a:t>Domowe, bo obejmuje szeroki zakres prac opartych na prowadzeniu gospodarstwa domowego, tj. sprzątanie, prasowanie, maglowanie, pranie oraz sporządzanie posiłków. Pracownia gospodarstwa domowego wyposażona jest w 7 identycznych stanowisk posiadających piekarnik, zlew kuchenny oraz szafki wyposażone w artykuły AGD. Osobne pomieszczenia mieszczą pracownie krawiecką, w której jest magiel, maszyny do szycia, stojaki przemysłowe na wyprasowane pranie, deski do prasowania </a:t>
            </a:r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r>
              <a:rPr lang="pl-PL" dirty="0">
                <a:latin typeface="Times New Roman" pitchFamily="18" charset="0"/>
                <a:cs typeface="Times New Roman" pitchFamily="18" charset="0"/>
              </a:rPr>
              <a:t>i żelazka. Potężne stanowiska pracy do składania odzieży. Pomiędzy pomieszczeniami jest również miejsce na pralnie, gdzie znajdują się 4 pralki do nauki prac domowych. Jesteśmy pod wrażeniem takiego wyposażenia i posiadania pracowni do nauki zawodu pracownik gospodarstwa domowego.</a:t>
            </a:r>
          </a:p>
          <a:p>
            <a:endParaRPr lang="pl-PL" dirty="0"/>
          </a:p>
        </p:txBody>
      </p:sp>
    </p:spTree>
  </p:cSld>
  <p:clrMapOvr>
    <a:masterClrMapping/>
  </p:clrMapOvr>
  <p:transition advTm="514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 descr="C:\Users\annag\Desktop\338008922_1272103883433262_2453101006644315054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96752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Tm="3407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nnag\Desktop\338372601_173472398851503_4230512063265639607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9528" y="2332037"/>
            <a:ext cx="3394472" cy="4525963"/>
          </a:xfrm>
          <a:prstGeom prst="rect">
            <a:avLst/>
          </a:prstGeom>
          <a:noFill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7966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64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annag\Desktop\337892032_1570906406653835_270215165583237047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0"/>
            <a:ext cx="6096000" cy="4572000"/>
          </a:xfrm>
          <a:prstGeom prst="rect">
            <a:avLst/>
          </a:prstGeom>
          <a:noFill/>
        </p:spPr>
      </p:pic>
      <p:pic>
        <p:nvPicPr>
          <p:cNvPr id="8" name="Picture 2" descr="C:\Users\annag\Desktop\337892993_5796573793785114_7076940143465136532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0988"/>
            <a:ext cx="4716016" cy="3537012"/>
          </a:xfrm>
          <a:prstGeom prst="rect">
            <a:avLst/>
          </a:prstGeom>
          <a:noFill/>
        </p:spPr>
      </p:pic>
    </p:spTree>
  </p:cSld>
  <p:clrMapOvr>
    <a:masterClrMapping/>
  </p:clrMapOvr>
  <p:transition advTm="3422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nag\Desktop\337879722_224923276721551_6232995533270659087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499992" cy="5999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988840"/>
            <a:ext cx="3394472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3578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077472" cy="1143000"/>
          </a:xfrm>
        </p:spPr>
        <p:txBody>
          <a:bodyPr/>
          <a:lstStyle/>
          <a:p>
            <a:r>
              <a:rPr lang="pl-PL" dirty="0"/>
              <a:t>Prace ręczne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01909" y="2088149"/>
            <a:ext cx="5471762" cy="406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37928" y="1951930"/>
            <a:ext cx="5456168" cy="435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359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63414" y="3614106"/>
            <a:ext cx="3707308" cy="2780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88000" y="3302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335808" y="912664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563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14056" y="2028056"/>
            <a:ext cx="5519936" cy="413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762000" y="762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375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13995" y="713994"/>
            <a:ext cx="5711957" cy="428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10000" y="1524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47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r>
              <a:rPr lang="pl-PL" dirty="0">
                <a:latin typeface="Times New Roman" pitchFamily="18" charset="0"/>
                <a:cs typeface="Times New Roman" pitchFamily="18" charset="0"/>
              </a:rPr>
              <a:t>Pani Agata Mianowany – Woźniak </a:t>
            </a:r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r>
              <a:rPr lang="pl-PL" dirty="0">
                <a:latin typeface="Times New Roman" pitchFamily="18" charset="0"/>
                <a:cs typeface="Times New Roman" pitchFamily="18" charset="0"/>
              </a:rPr>
              <a:t>nasz opiekun i koordynator po stronie niemieckiej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519362"/>
            <a:ext cx="6096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312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5608" y="21368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21968" y="1022648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78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Muzeum Więziennictwa Stasi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/>
              <a:t> </a:t>
            </a:r>
          </a:p>
        </p:txBody>
      </p:sp>
      <p:sp>
        <p:nvSpPr>
          <p:cNvPr id="4" name="Prostokąt 3"/>
          <p:cNvSpPr/>
          <p:nvPr/>
        </p:nvSpPr>
        <p:spPr>
          <a:xfrm>
            <a:off x="395536" y="1268760"/>
            <a:ext cx="46805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IB zorganizowało również dla nas wyjście do muzeum więziennictwa Stasi. </a:t>
            </a:r>
          </a:p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W budynku dawnego urzędu pracy, pod którym znajduje się schron atomowy kiedyś znajdował się trójkąt STASI oraz więzienie. </a:t>
            </a:r>
          </a:p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Torturowano tam wrogów politycznych.</a:t>
            </a:r>
          </a:p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24578" name="Picture 2" descr="C:\Users\annag\Desktop\337893827_5831796776867661_6777885979220139798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20072" y="1340768"/>
            <a:ext cx="3707904" cy="494387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advTm="5422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5292080" y="274638"/>
            <a:ext cx="3851920" cy="1143000"/>
          </a:xfrm>
        </p:spPr>
        <p:txBody>
          <a:bodyPr>
            <a:normAutofit/>
          </a:bodyPr>
          <a:lstStyle/>
          <a:p>
            <a:r>
              <a:rPr lang="pl-PL" dirty="0"/>
              <a:t>Sala więzienna</a:t>
            </a:r>
          </a:p>
        </p:txBody>
      </p:sp>
      <p:pic>
        <p:nvPicPr>
          <p:cNvPr id="19459" name="Picture 3" descr="C:\Users\annag\Desktop\337889645_766997514986369_879069136354929822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4572000" cy="6096000"/>
          </a:xfrm>
          <a:prstGeom prst="rect">
            <a:avLst/>
          </a:prstGeom>
          <a:noFill/>
        </p:spPr>
      </p:pic>
      <p:pic>
        <p:nvPicPr>
          <p:cNvPr id="19460" name="Picture 4" descr="C:\Users\annag\Desktop\337988703_616661829981169_1926414270936173276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556792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Tm="3188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annag\Desktop\337881692_187120357447253_395193279341583113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572000" cy="6096000"/>
          </a:xfrm>
          <a:prstGeom prst="rect">
            <a:avLst/>
          </a:prstGeom>
          <a:noFill/>
        </p:spPr>
      </p:pic>
      <p:pic>
        <p:nvPicPr>
          <p:cNvPr id="7" name="Picture 2" descr="C:\Users\annag\Desktop\338016788_271536138530363_5403574349813345661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12776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Tm="3485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nag\Desktop\337899493_949620563063643_546214491904075672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08720"/>
            <a:ext cx="6192688" cy="4644516"/>
          </a:xfrm>
          <a:prstGeom prst="rect">
            <a:avLst/>
          </a:prstGeom>
          <a:noFill/>
        </p:spPr>
      </p:pic>
    </p:spTree>
  </p:cSld>
  <p:clrMapOvr>
    <a:masterClrMapping/>
  </p:clrMapOvr>
  <p:transition advTm="361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Architekt krajobrazu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Obserwacja zawodu: architektura krajobrazu. </a:t>
            </a:r>
          </a:p>
          <a:p>
            <a:pPr algn="just"/>
            <a:r>
              <a:rPr lang="pl-PL" dirty="0"/>
              <a:t>Beneficjenci zdobywają wiedzę praktyczną przez okres 3 lat. Co pół roku mają cząstkowy egzamin z części praktycznej, który wskazuje poziom posiadanych umiejętności i zdobytej wiedzy. </a:t>
            </a:r>
          </a:p>
        </p:txBody>
      </p:sp>
    </p:spTree>
  </p:cSld>
  <p:clrMapOvr>
    <a:masterClrMapping/>
  </p:clrMapOvr>
  <p:transition advTm="5157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nnag\Desktop\338472381_105324282515614_6118908481501679500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23517"/>
            <a:ext cx="4845977" cy="3634483"/>
          </a:xfrm>
          <a:prstGeom prst="rect">
            <a:avLst/>
          </a:prstGeom>
          <a:noFill/>
        </p:spPr>
      </p:pic>
      <p:pic>
        <p:nvPicPr>
          <p:cNvPr id="26627" name="Picture 3" descr="C:\Users\annag\Desktop\338473770_262829779407839_903711578816949483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562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nnag\Desktop\338528905_574588727955878_6364794410315384725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6" cy="5807968"/>
          </a:xfrm>
          <a:prstGeom prst="rect">
            <a:avLst/>
          </a:prstGeom>
          <a:noFill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20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78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Ogród dla wszystkich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pl-PL" dirty="0"/>
              <a:t>Ogród dla wszystkich to miejsce, które powstało </a:t>
            </a:r>
            <a:br>
              <a:rPr lang="pl-PL" dirty="0"/>
            </a:br>
            <a:r>
              <a:rPr lang="pl-PL" dirty="0"/>
              <a:t>w ramach projektu AGH (Centrum Spraw Międzynarodowych). </a:t>
            </a:r>
          </a:p>
          <a:p>
            <a:pPr algn="just"/>
            <a:r>
              <a:rPr lang="pl-PL" dirty="0"/>
              <a:t>Uczestnicy projektu IB sami przygotowali zaprojektowany ogród, który dostosowany jest dla osób poruszających się na wózku inwalidzkim. </a:t>
            </a:r>
          </a:p>
          <a:p>
            <a:pPr algn="just"/>
            <a:r>
              <a:rPr lang="pl-PL" dirty="0"/>
              <a:t>Szerokie i równe ścieżki ułatwiają przemieszczanie osobom z niepełnosprawnością ruchową w zaaranżowanej przestrzeni. W ogrodzie można spotkać podstawowe krzewy, drzewa ozdobne, oczko wodne, altany chroniącej przed słońcem, tablice szkolną, ścieżki sensoryczne oraz stanowiska pracy dostosowane dla osób na wózkach inwalidzkich.</a:t>
            </a:r>
          </a:p>
          <a:p>
            <a:endParaRPr lang="pl-PL" dirty="0"/>
          </a:p>
        </p:txBody>
      </p:sp>
    </p:spTree>
  </p:cSld>
  <p:clrMapOvr>
    <a:masterClrMapping/>
  </p:clrMapOvr>
  <p:transition advTm="5375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</p:txBody>
      </p:sp>
      <p:pic>
        <p:nvPicPr>
          <p:cNvPr id="28674" name="Picture 2" descr="C:\Users\annag\Desktop\338192172_956927735299895_285817087710302951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Tm="414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/>
              <a:t>Internationaler</a:t>
            </a:r>
            <a:r>
              <a:rPr lang="pl-PL" b="1" dirty="0"/>
              <a:t> Bund Polska (IB)</a:t>
            </a:r>
            <a:r>
              <a:rPr lang="pl-PL" dirty="0"/>
              <a:t> 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412776"/>
            <a:ext cx="8363272" cy="4713387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pl-PL" sz="3500" b="1" dirty="0">
                <a:latin typeface="Times New Roman" pitchFamily="18" charset="0"/>
                <a:cs typeface="Times New Roman" pitchFamily="18" charset="0"/>
              </a:rPr>
              <a:t>Fundacja </a:t>
            </a:r>
            <a:r>
              <a:rPr lang="pl-PL" sz="3500" dirty="0">
                <a:latin typeface="Times New Roman" pitchFamily="18" charset="0"/>
                <a:cs typeface="Times New Roman" pitchFamily="18" charset="0"/>
              </a:rPr>
              <a:t>została założona w 2004 roku. Jej Fundatorem jest organizacja </a:t>
            </a:r>
            <a:r>
              <a:rPr lang="pl-PL" sz="3500" dirty="0" err="1">
                <a:latin typeface="Times New Roman" pitchFamily="18" charset="0"/>
                <a:cs typeface="Times New Roman" pitchFamily="18" charset="0"/>
                <a:hlinkClick r:id="rId2"/>
              </a:rPr>
              <a:t>Internationaler</a:t>
            </a:r>
            <a:r>
              <a:rPr lang="pl-PL" sz="3500" dirty="0">
                <a:latin typeface="Times New Roman" pitchFamily="18" charset="0"/>
                <a:cs typeface="Times New Roman" pitchFamily="18" charset="0"/>
                <a:hlinkClick r:id="rId2"/>
              </a:rPr>
              <a:t> Bund </a:t>
            </a:r>
            <a:r>
              <a:rPr lang="pl-PL" sz="3500" dirty="0" err="1">
                <a:latin typeface="Times New Roman" pitchFamily="18" charset="0"/>
                <a:cs typeface="Times New Roman" pitchFamily="18" charset="0"/>
                <a:hlinkClick r:id="rId2"/>
              </a:rPr>
              <a:t>Freier</a:t>
            </a:r>
            <a:r>
              <a:rPr lang="pl-PL" sz="3500" dirty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pl-PL" sz="3500" dirty="0" err="1">
                <a:latin typeface="Times New Roman" pitchFamily="18" charset="0"/>
                <a:cs typeface="Times New Roman" pitchFamily="18" charset="0"/>
                <a:hlinkClick r:id="rId2"/>
              </a:rPr>
              <a:t>Träger</a:t>
            </a:r>
            <a:r>
              <a:rPr lang="pl-PL" sz="3500" dirty="0">
                <a:latin typeface="Times New Roman" pitchFamily="18" charset="0"/>
                <a:cs typeface="Times New Roman" pitchFamily="18" charset="0"/>
                <a:hlinkClick r:id="rId2"/>
              </a:rPr>
              <a:t> der </a:t>
            </a:r>
            <a:r>
              <a:rPr lang="pl-PL" sz="3500" dirty="0" err="1">
                <a:latin typeface="Times New Roman" pitchFamily="18" charset="0"/>
                <a:cs typeface="Times New Roman" pitchFamily="18" charset="0"/>
                <a:hlinkClick r:id="rId2"/>
              </a:rPr>
              <a:t>Jugend</a:t>
            </a:r>
            <a:r>
              <a:rPr lang="pl-PL" sz="3500" dirty="0">
                <a:latin typeface="Times New Roman" pitchFamily="18" charset="0"/>
                <a:cs typeface="Times New Roman" pitchFamily="18" charset="0"/>
                <a:hlinkClick r:id="rId2"/>
              </a:rPr>
              <a:t>-, </a:t>
            </a:r>
            <a:r>
              <a:rPr lang="pl-PL" sz="3500" dirty="0" err="1">
                <a:latin typeface="Times New Roman" pitchFamily="18" charset="0"/>
                <a:cs typeface="Times New Roman" pitchFamily="18" charset="0"/>
                <a:hlinkClick r:id="rId2"/>
              </a:rPr>
              <a:t>Sozial</a:t>
            </a:r>
            <a:r>
              <a:rPr lang="pl-PL" sz="3500" dirty="0">
                <a:latin typeface="Times New Roman" pitchFamily="18" charset="0"/>
                <a:cs typeface="Times New Roman" pitchFamily="18" charset="0"/>
                <a:hlinkClick r:id="rId2"/>
              </a:rPr>
              <a:t>- </a:t>
            </a:r>
            <a:r>
              <a:rPr lang="pl-PL" sz="3500" dirty="0" err="1">
                <a:latin typeface="Times New Roman" pitchFamily="18" charset="0"/>
                <a:cs typeface="Times New Roman" pitchFamily="18" charset="0"/>
                <a:hlinkClick r:id="rId2"/>
              </a:rPr>
              <a:t>und</a:t>
            </a:r>
            <a:r>
              <a:rPr lang="pl-PL" sz="3500" dirty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pl-PL" sz="3500" dirty="0" err="1">
                <a:latin typeface="Times New Roman" pitchFamily="18" charset="0"/>
                <a:cs typeface="Times New Roman" pitchFamily="18" charset="0"/>
                <a:hlinkClick r:id="rId2"/>
              </a:rPr>
              <a:t>Bildungsarbeit</a:t>
            </a:r>
            <a:r>
              <a:rPr lang="pl-PL" sz="3500" dirty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pl-PL" sz="3500" dirty="0" err="1">
                <a:latin typeface="Times New Roman" pitchFamily="18" charset="0"/>
                <a:cs typeface="Times New Roman" pitchFamily="18" charset="0"/>
                <a:hlinkClick r:id="rId2"/>
              </a:rPr>
              <a:t>e.V</a:t>
            </a:r>
            <a:r>
              <a:rPr lang="pl-PL" sz="3500" dirty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pl-PL" sz="3500" dirty="0">
                <a:latin typeface="Times New Roman" pitchFamily="18" charset="0"/>
                <a:cs typeface="Times New Roman" pitchFamily="18" charset="0"/>
              </a:rPr>
              <a:t>, która swoją tradycję rozpoczęła w 1949 roku na terenie zachodnich Niemiec.</a:t>
            </a:r>
          </a:p>
          <a:p>
            <a:pPr algn="just">
              <a:buNone/>
            </a:pPr>
            <a:r>
              <a:rPr lang="pl-PL" sz="3500" dirty="0">
                <a:latin typeface="Times New Roman" pitchFamily="18" charset="0"/>
                <a:cs typeface="Times New Roman" pitchFamily="18" charset="0"/>
              </a:rPr>
              <a:t>Misją Fundacji jest kompleksowe udzielanie wsparcia oraz aktywizacja zawodowa i społeczna osób wykluczonych w szczególności ze względu na wiek, pochodzenie, miejsce zamieszkania, wykształcenie czy status społeczny.</a:t>
            </a:r>
          </a:p>
          <a:p>
            <a:endParaRPr lang="pl-PL" dirty="0"/>
          </a:p>
        </p:txBody>
      </p:sp>
    </p:spTree>
  </p:cSld>
  <p:clrMapOvr>
    <a:masterClrMapping/>
  </p:clrMapOvr>
  <p:transition advTm="514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nnag\Desktop\338952425_147999864591615_860463081719412727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0"/>
            <a:ext cx="6096000" cy="4572000"/>
          </a:xfrm>
          <a:prstGeom prst="rect">
            <a:avLst/>
          </a:prstGeom>
          <a:noFill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5720"/>
            <a:ext cx="4066710" cy="542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828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nnag\Desktop\338389736_597881402278121_298446120482585637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4876800" cy="6502400"/>
          </a:xfrm>
          <a:prstGeom prst="rect">
            <a:avLst/>
          </a:prstGeom>
          <a:noFill/>
        </p:spPr>
      </p:pic>
      <p:pic>
        <p:nvPicPr>
          <p:cNvPr id="31747" name="Picture 3" descr="C:\Users\annag\Desktop\338405778_133294009701111_3630599805939436804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052736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Tm="339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nnag\Desktop\338856061_931586501442910_4555654975979657447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9528" y="1484784"/>
            <a:ext cx="3394472" cy="4525963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241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516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Stolarnia </a:t>
            </a: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3048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28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31640" y="1124744"/>
            <a:ext cx="6336704" cy="4752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235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556792"/>
            <a:ext cx="3048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219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144120" y="1848768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6424" y="1022648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156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978950"/>
            <a:ext cx="4856088" cy="364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453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0" y="3810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203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E02C28-FCC0-48C3-A10C-1A6CECC60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Dziękujemy naszej koordynatorce </a:t>
            </a:r>
            <a:br>
              <a:rPr lang="pl-PL" dirty="0"/>
            </a:br>
            <a:r>
              <a:rPr lang="pl-PL" dirty="0"/>
              <a:t>Pani Agnieszce Gromadeckiej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CEFBBB2-DD41-4E6E-8370-3FBB15A12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1521"/>
            <a:ext cx="8229600" cy="3703320"/>
          </a:xfrm>
        </p:spPr>
      </p:pic>
    </p:spTree>
    <p:extLst>
      <p:ext uri="{BB962C8B-B14F-4D97-AF65-F5344CB8AC3E}">
        <p14:creationId xmlns:p14="http://schemas.microsoft.com/office/powerpoint/2010/main" val="53206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7992888" cy="599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485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109F548-9E7B-419A-AFB7-2C00FA610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2288" y="1234083"/>
            <a:ext cx="5853113" cy="4389834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9A1CFCF-3160-42AF-815C-30608B7B4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pl-PL" sz="2800" b="1" dirty="0">
                <a:latin typeface="Times New Roman" pitchFamily="18" charset="0"/>
                <a:cs typeface="Times New Roman" pitchFamily="18" charset="0"/>
              </a:rPr>
              <a:t>Dziękujemy również koordynatorowi po stronie niemieckiej </a:t>
            </a:r>
          </a:p>
          <a:p>
            <a:pPr algn="ctr"/>
            <a:r>
              <a:rPr lang="pl-PL" sz="2800" b="1" dirty="0">
                <a:latin typeface="Times New Roman" pitchFamily="18" charset="0"/>
                <a:cs typeface="Times New Roman" pitchFamily="18" charset="0"/>
              </a:rPr>
              <a:t>Pani Agacie Mianowany - Woźniak za opiekę nad nami.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37435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02.04.2023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pl-PL" sz="4000" dirty="0">
                <a:latin typeface="Times New Roman" pitchFamily="18" charset="0"/>
                <a:cs typeface="Times New Roman" pitchFamily="18" charset="0"/>
              </a:rPr>
              <a:t>2.04.2023r wracamy po 2 tygodniach pobytu we Frankfurcie nad Odrą </a:t>
            </a:r>
            <a:br>
              <a:rPr lang="pl-PL" sz="4000" dirty="0">
                <a:latin typeface="Times New Roman" pitchFamily="18" charset="0"/>
                <a:cs typeface="Times New Roman" pitchFamily="18" charset="0"/>
              </a:rPr>
            </a:br>
            <a:r>
              <a:rPr lang="pl-PL" sz="4000" dirty="0">
                <a:latin typeface="Times New Roman" pitchFamily="18" charset="0"/>
                <a:cs typeface="Times New Roman" pitchFamily="18" charset="0"/>
              </a:rPr>
              <a:t>w roli obserwatorów praktycznej nauki zawodu różnych dziedzin takich jak: kucharz, pracownik pomocniczy kucharza, ogrodnik, stolarz, pracownik gospodarstwa domowego oraz architekt krajobrazu. 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ransition advTm="7719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Przejście graniczne </a:t>
            </a: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2727"/>
            <a:ext cx="8229600" cy="370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265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08720"/>
            <a:ext cx="8229600" cy="48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53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6732240" cy="3284984"/>
          </a:xfrm>
        </p:spPr>
        <p:txBody>
          <a:bodyPr>
            <a:normAutofit fontScale="90000"/>
          </a:bodyPr>
          <a:lstStyle/>
          <a:p>
            <a:pPr algn="just"/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Uczestnictwo w projekcie pozwoliło nam zdobyć wiedzę praktyczną, nowe kompetencje oraz umiejętności. Pozyskaliśmy doświadczenia zawodowe, które umożliwią zwiększenie szans na rynku pracy naszych uczniów oraz nawiązaliśmy kontakty zawodowe. </a:t>
            </a: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</p:spTree>
  </p:cSld>
  <p:clrMapOvr>
    <a:masterClrMapping/>
  </p:clrMapOvr>
  <p:transition advTm="5359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04664"/>
            <a:ext cx="8435280" cy="5832648"/>
          </a:xfrm>
        </p:spPr>
        <p:txBody>
          <a:bodyPr>
            <a:normAutofit/>
          </a:bodyPr>
          <a:lstStyle/>
          <a:p>
            <a:pPr algn="just" defTabSz="720000">
              <a:buNone/>
            </a:pPr>
            <a:r>
              <a:rPr lang="pl-PL" sz="4000" dirty="0">
                <a:latin typeface="Times New Roman" pitchFamily="18" charset="0"/>
                <a:cs typeface="Times New Roman" pitchFamily="18" charset="0"/>
              </a:rPr>
              <a:t>Różnorodne projekty edukacyjne realizujące ideę wolontariatu, pracy socjalnej oraz opieki senioralnej aktywizują naszych beneficjentów do działania na rzecz własnego rozwoju, integrują z najbliższym otoczeniem </a:t>
            </a:r>
            <a:br>
              <a:rPr lang="pl-PL" sz="4000" dirty="0">
                <a:latin typeface="Times New Roman" pitchFamily="18" charset="0"/>
                <a:cs typeface="Times New Roman" pitchFamily="18" charset="0"/>
              </a:rPr>
            </a:br>
            <a:r>
              <a:rPr lang="pl-PL" sz="4000" dirty="0">
                <a:latin typeface="Times New Roman" pitchFamily="18" charset="0"/>
                <a:cs typeface="Times New Roman" pitchFamily="18" charset="0"/>
              </a:rPr>
              <a:t>i znacząco wpływają na poprawę samopoczucia i chęć uczestniczenia w życiu społecznym.</a:t>
            </a:r>
          </a:p>
          <a:p>
            <a:endParaRPr lang="pl-PL" dirty="0"/>
          </a:p>
        </p:txBody>
      </p:sp>
    </p:spTree>
  </p:cSld>
  <p:clrMapOvr>
    <a:masterClrMapping/>
  </p:clrMapOvr>
  <p:transition advTm="4609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IB</a:t>
            </a: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68760"/>
            <a:ext cx="82296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485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Dzień pierwszy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l-PL" dirty="0">
                <a:latin typeface="Times New Roman" pitchFamily="18" charset="0"/>
                <a:cs typeface="Times New Roman" pitchFamily="18" charset="0"/>
              </a:rPr>
              <a:t>Przygotowujemy poczęstunek na Targi Edukacja - Praca - Kariera bez Granic w Collegium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Polonicum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pl-PL" dirty="0">
                <a:latin typeface="Times New Roman" pitchFamily="18" charset="0"/>
                <a:cs typeface="Times New Roman" pitchFamily="18" charset="0"/>
              </a:rPr>
              <a:t>Targi skierowane są do uczniów szkół podstawowych i średnich wybierających dalszą drogę edukacji oraz studentów i absolwentów planujących dalsze kształcenie. Targi wspierają młodzież bezrobotną i rozpoczynającą karierę zawodową.</a:t>
            </a:r>
          </a:p>
          <a:p>
            <a:pPr algn="just"/>
            <a:r>
              <a:rPr lang="pl-PL" dirty="0">
                <a:latin typeface="Times New Roman" pitchFamily="18" charset="0"/>
                <a:cs typeface="Times New Roman" pitchFamily="18" charset="0"/>
              </a:rPr>
              <a:t>Najważniejszym elementem targów jest prezentacja oferty edukacyjnych </a:t>
            </a:r>
          </a:p>
        </p:txBody>
      </p:sp>
    </p:spTree>
  </p:cSld>
  <p:clrMapOvr>
    <a:masterClrMapping/>
  </p:clrMapOvr>
  <p:transition advTm="5438"/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943</Words>
  <Application>Microsoft Office PowerPoint</Application>
  <PresentationFormat>Pokaz na ekranie (4:3)</PresentationFormat>
  <Paragraphs>66</Paragraphs>
  <Slides>64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64</vt:i4>
      </vt:variant>
    </vt:vector>
  </HeadingPairs>
  <TitlesOfParts>
    <vt:vector size="69" baseType="lpstr">
      <vt:lpstr>Arial</vt:lpstr>
      <vt:lpstr>Calibri</vt:lpstr>
      <vt:lpstr>Times New Roman</vt:lpstr>
      <vt:lpstr>Wingdings</vt:lpstr>
      <vt:lpstr>Motyw pakietu Office</vt:lpstr>
      <vt:lpstr>Projekt:  PRACA-PARTNERSTWO-PRZYSZŁOŚĆ       JOB SHADOWING</vt:lpstr>
      <vt:lpstr>  Dokumenty podpisane i wyruszamy przetrzeć szlaki naszym uczniom,  wyjeżdżamy do Frankfurtu n/O</vt:lpstr>
      <vt:lpstr>JOB SHADOWING</vt:lpstr>
      <vt:lpstr> Pani Agata Mianowany – Woźniak  nasz opiekun i koordynator po stronie niemieckiej</vt:lpstr>
      <vt:lpstr>Internationaler Bund Polska (IB)  </vt:lpstr>
      <vt:lpstr>Prezentacja programu PowerPoint</vt:lpstr>
      <vt:lpstr>Prezentacja programu PowerPoint</vt:lpstr>
      <vt:lpstr>IB</vt:lpstr>
      <vt:lpstr>Dzień pierwszy </vt:lpstr>
      <vt:lpstr>Prezentacja programu PowerPoint</vt:lpstr>
      <vt:lpstr>Prezentacja programu PowerPoint</vt:lpstr>
      <vt:lpstr>Targi Edukacyjne Słubice 2023</vt:lpstr>
      <vt:lpstr>Rozpoznajecie ...?</vt:lpstr>
      <vt:lpstr>         22.03.2023 Słubice</vt:lpstr>
      <vt:lpstr>Prezentacja programu PowerPoint</vt:lpstr>
      <vt:lpstr>23.03.2023 – obserwacja zajęć: zawód kucharz  pomocnik kucharza</vt:lpstr>
      <vt:lpstr>Szef kuchni – nauczyciel praktycznej nauki zawodu</vt:lpstr>
      <vt:lpstr>Prezentacja programu PowerPoint</vt:lpstr>
      <vt:lpstr>Wspólne gotowanie obiadu – zawsze z panią Gosią mieszamy w garach </vt:lpstr>
      <vt:lpstr>Prezentacja programu PowerPoint</vt:lpstr>
      <vt:lpstr>Prezentacja programu PowerPoint</vt:lpstr>
      <vt:lpstr>Ogrodnik -  kolejny etap w  Job shadwing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Gospodarstwo domowe </vt:lpstr>
      <vt:lpstr>Prezentacja programu PowerPoint</vt:lpstr>
      <vt:lpstr>Prezentacja programu PowerPoint</vt:lpstr>
      <vt:lpstr>Prezentacja programu PowerPoint</vt:lpstr>
      <vt:lpstr>Prezentacja programu PowerPoint</vt:lpstr>
      <vt:lpstr>Prace ręczne </vt:lpstr>
      <vt:lpstr>Prezentacja programu PowerPoint</vt:lpstr>
      <vt:lpstr>Prezentacja programu PowerPoint</vt:lpstr>
      <vt:lpstr>Prezentacja programu PowerPoint</vt:lpstr>
      <vt:lpstr>Prezentacja programu PowerPoint</vt:lpstr>
      <vt:lpstr>Muzeum Więziennictwa Stasi </vt:lpstr>
      <vt:lpstr>Sala więzienna</vt:lpstr>
      <vt:lpstr>Prezentacja programu PowerPoint</vt:lpstr>
      <vt:lpstr>Prezentacja programu PowerPoint</vt:lpstr>
      <vt:lpstr>Architekt krajobrazu </vt:lpstr>
      <vt:lpstr>Prezentacja programu PowerPoint</vt:lpstr>
      <vt:lpstr>Prezentacja programu PowerPoint</vt:lpstr>
      <vt:lpstr>Ogród dla wszystkich</vt:lpstr>
      <vt:lpstr>Prezentacja programu PowerPoint</vt:lpstr>
      <vt:lpstr>Prezentacja programu PowerPoint</vt:lpstr>
      <vt:lpstr>Prezentacja programu PowerPoint</vt:lpstr>
      <vt:lpstr>Prezentacja programu PowerPoint</vt:lpstr>
      <vt:lpstr>Stolarnia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naszej koordynatorce  Pani Agnieszce Gromadeckiej </vt:lpstr>
      <vt:lpstr>Prezentacja programu PowerPoint</vt:lpstr>
      <vt:lpstr>02.04.2023</vt:lpstr>
      <vt:lpstr>Przejście graniczne </vt:lpstr>
      <vt:lpstr>Prezentacja programu PowerPoint</vt:lpstr>
      <vt:lpstr> Uczestnictwo w projekcie pozwoliło nam zdobyć wiedzę praktyczną, nowe kompetencje oraz umiejętności. Pozyskaliśmy doświadczenia zawodowe, które umożliwią zwiększenie szans na rynku pracy naszych uczniów oraz nawiązaliśmy kontakty zawodowe.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Erazmus +</dc:title>
  <dc:creator>Anna Górka</dc:creator>
  <cp:lastModifiedBy>Agnieszka Gromadecka</cp:lastModifiedBy>
  <cp:revision>24</cp:revision>
  <dcterms:created xsi:type="dcterms:W3CDTF">2023-06-12T15:52:01Z</dcterms:created>
  <dcterms:modified xsi:type="dcterms:W3CDTF">2023-08-22T20:29:28Z</dcterms:modified>
</cp:coreProperties>
</file>